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68" r:id="rId2"/>
    <p:sldId id="816" r:id="rId3"/>
    <p:sldId id="825" r:id="rId4"/>
    <p:sldId id="826" r:id="rId5"/>
    <p:sldId id="858" r:id="rId6"/>
    <p:sldId id="859" r:id="rId7"/>
    <p:sldId id="860" r:id="rId8"/>
    <p:sldId id="868" r:id="rId9"/>
    <p:sldId id="869" r:id="rId10"/>
    <p:sldId id="870" r:id="rId11"/>
    <p:sldId id="866" r:id="rId12"/>
    <p:sldId id="872" r:id="rId13"/>
    <p:sldId id="871" r:id="rId14"/>
    <p:sldId id="861" r:id="rId15"/>
    <p:sldId id="862" r:id="rId16"/>
    <p:sldId id="854" r:id="rId17"/>
    <p:sldId id="863" r:id="rId18"/>
    <p:sldId id="864" r:id="rId19"/>
    <p:sldId id="865" r:id="rId20"/>
    <p:sldId id="849" r:id="rId21"/>
    <p:sldId id="853" r:id="rId22"/>
    <p:sldId id="850" r:id="rId23"/>
  </p:sldIdLst>
  <p:sldSz cx="9144000" cy="6858000" type="screen4x3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osé Andrés Gallardo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0A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21258" autoAdjust="0"/>
    <p:restoredTop sz="92266" autoAdjust="0"/>
  </p:normalViewPr>
  <p:slideViewPr>
    <p:cSldViewPr>
      <p:cViewPr varScale="1">
        <p:scale>
          <a:sx n="87" d="100"/>
          <a:sy n="87" d="100"/>
        </p:scale>
        <p:origin x="1968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-219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488C14-C132-46BF-BF65-E96FBFC482CF}" type="datetimeFigureOut">
              <a:rPr lang="es-ES" smtClean="0"/>
              <a:pPr/>
              <a:t>16/8/21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04AFE-A1A9-41B3-B3DD-F2417532B01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84237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19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88070-F370-4345-9ACD-652C7C47202F}" type="datetimeFigureOut">
              <a:rPr lang="es-ES" smtClean="0"/>
              <a:pPr/>
              <a:t>16/8/21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01B92F-4983-4616-BC23-B8A998B279B9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3850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ADDED5-63C8-0E41-9152-7E5492E07B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87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3568" y="0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547664" y="3573016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3164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23528" y="116632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95536" y="1628800"/>
            <a:ext cx="8229600" cy="420506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570EF6-35BD-429C-AD19-EEB06D4394A7}" type="datetimeFigureOut">
              <a:rPr lang="es-CL" smtClean="0"/>
              <a:pPr/>
              <a:t>16-08-21</a:t>
            </a:fld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864860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570EF6-35BD-429C-AD19-EEB06D4394A7}" type="datetimeFigureOut">
              <a:rPr lang="es-CL" smtClean="0"/>
              <a:pPr/>
              <a:t>16-08-21</a:t>
            </a:fld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15904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95536" y="1628800"/>
            <a:ext cx="8229600" cy="42050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6859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570EF6-35BD-429C-AD19-EEB06D4394A7}" type="datetimeFigureOut">
              <a:rPr lang="es-CL" smtClean="0"/>
              <a:pPr/>
              <a:t>16-08-21</a:t>
            </a:fld>
            <a:endParaRPr lang="es-C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6523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23528" y="116632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570EF6-35BD-429C-AD19-EEB06D4394A7}" type="datetimeFigureOut">
              <a:rPr lang="es-CL" smtClean="0"/>
              <a:pPr/>
              <a:t>16-08-21</a:t>
            </a:fld>
            <a:endParaRPr lang="es-CL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C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19668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23528" y="116632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570EF6-35BD-429C-AD19-EEB06D4394A7}" type="datetimeFigureOut">
              <a:rPr lang="es-CL" smtClean="0"/>
              <a:pPr/>
              <a:t>16-08-21</a:t>
            </a:fld>
            <a:endParaRPr lang="es-CL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CL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5198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23528" y="116632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570EF6-35BD-429C-AD19-EEB06D4394A7}" type="datetimeFigureOut">
              <a:rPr lang="es-CL" smtClean="0"/>
              <a:pPr/>
              <a:t>16-08-21</a:t>
            </a:fld>
            <a:endParaRPr lang="es-CL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CL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12080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570EF6-35BD-429C-AD19-EEB06D4394A7}" type="datetimeFigureOut">
              <a:rPr lang="es-CL" smtClean="0"/>
              <a:pPr/>
              <a:t>16-08-21</a:t>
            </a:fld>
            <a:endParaRPr lang="es-CL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81457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570EF6-35BD-429C-AD19-EEB06D4394A7}" type="datetimeFigureOut">
              <a:rPr lang="es-CL" smtClean="0"/>
              <a:pPr/>
              <a:t>16-08-21</a:t>
            </a:fld>
            <a:endParaRPr lang="es-C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54395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570EF6-35BD-429C-AD19-EEB06D4394A7}" type="datetimeFigureOut">
              <a:rPr lang="es-CL" smtClean="0"/>
              <a:pPr/>
              <a:t>16-08-21</a:t>
            </a:fld>
            <a:endParaRPr lang="es-C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37ECD3-5AE7-4B6A-8CEA-F7FD76CCABB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7719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7 Conector recto"/>
          <p:cNvCxnSpPr/>
          <p:nvPr userDrawn="1"/>
        </p:nvCxnSpPr>
        <p:spPr>
          <a:xfrm>
            <a:off x="107504" y="6021288"/>
            <a:ext cx="88924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04" y="6124339"/>
            <a:ext cx="1152128" cy="601110"/>
          </a:xfrm>
          <a:prstGeom prst="rect">
            <a:avLst/>
          </a:prstGeom>
        </p:spPr>
      </p:pic>
      <p:sp>
        <p:nvSpPr>
          <p:cNvPr id="3" name="Rectángulo 2"/>
          <p:cNvSpPr/>
          <p:nvPr userDrawn="1"/>
        </p:nvSpPr>
        <p:spPr>
          <a:xfrm>
            <a:off x="3131840" y="6286394"/>
            <a:ext cx="5864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200" b="1" kern="1200" dirty="0">
                <a:solidFill>
                  <a:schemeClr val="tx1">
                    <a:lumMod val="10000"/>
                  </a:schemeClr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Curso Introducción al Análisis de datos con R para la acuicultura | Dr. José Gallardo</a:t>
            </a:r>
            <a:endParaRPr lang="es-ES_tradnl" sz="1200" kern="1200" dirty="0">
              <a:solidFill>
                <a:schemeClr val="tx1">
                  <a:lumMod val="10000"/>
                </a:schemeClr>
              </a:solidFill>
              <a:effectLst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85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tiff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5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.cloud/spaces/153136/project/2685865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5AF1D53-6BA9-8645-8796-52CAC27A8A5C}"/>
              </a:ext>
            </a:extLst>
          </p:cNvPr>
          <p:cNvSpPr/>
          <p:nvPr/>
        </p:nvSpPr>
        <p:spPr>
          <a:xfrm>
            <a:off x="1043608" y="1556792"/>
            <a:ext cx="637270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ＭＳ Ｐゴシック" charset="-128"/>
                <a:cs typeface="Times New Roman" charset="0"/>
              </a:rPr>
              <a:t>CLASE 3</a:t>
            </a:r>
          </a:p>
          <a:p>
            <a:pPr algn="ctr"/>
            <a:endParaRPr lang="es-ES" sz="2800" dirty="0">
              <a:solidFill>
                <a:schemeClr val="tx1">
                  <a:lumMod val="10000"/>
                </a:schemeClr>
              </a:solidFill>
              <a:latin typeface="Calibri" charset="0"/>
              <a:ea typeface="ＭＳ Ｐゴシック" charset="-128"/>
              <a:cs typeface="Times New Roman" charset="0"/>
            </a:endParaRPr>
          </a:p>
          <a:p>
            <a:pPr algn="ctr"/>
            <a:r>
              <a:rPr lang="es-ES_tradnl" sz="2800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ＭＳ Ｐゴシック" charset="-128"/>
                <a:cs typeface="Times New Roman" charset="0"/>
              </a:rPr>
              <a:t>RMARKDOWN</a:t>
            </a:r>
          </a:p>
          <a:p>
            <a:pPr algn="ctr"/>
            <a:endParaRPr lang="es-ES_tradnl" sz="2800" dirty="0">
              <a:solidFill>
                <a:schemeClr val="tx1">
                  <a:lumMod val="10000"/>
                </a:schemeClr>
              </a:solidFill>
              <a:latin typeface="Calibri" charset="0"/>
              <a:ea typeface="ＭＳ Ｐゴシック" charset="-128"/>
              <a:cs typeface="Times New Roman" charset="0"/>
            </a:endParaRPr>
          </a:p>
          <a:p>
            <a:pPr algn="ctr"/>
            <a:r>
              <a:rPr lang="es-ES_tradnl" sz="2800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ＭＳ Ｐゴシック" charset="-128"/>
                <a:cs typeface="Times New Roman" charset="0"/>
              </a:rPr>
              <a:t>Dr. José Gallardo</a:t>
            </a:r>
            <a:endParaRPr lang="en-US" sz="2800" dirty="0">
              <a:solidFill>
                <a:schemeClr val="tx1">
                  <a:lumMod val="10000"/>
                </a:schemeClr>
              </a:solidFill>
              <a:latin typeface="Calibri" charset="0"/>
              <a:ea typeface="ＭＳ Ｐゴシック" charset="-128"/>
              <a:cs typeface="Times New Roman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99592" y="332656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2843808" y="1196752"/>
            <a:ext cx="280831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Memoria de corto plazo</a:t>
            </a:r>
          </a:p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regla 7 ± 2</a:t>
            </a:r>
            <a:endParaRPr lang="es-CL" sz="24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25" name="Google Shape;158;p17"/>
          <p:cNvSpPr/>
          <p:nvPr/>
        </p:nvSpPr>
        <p:spPr>
          <a:xfrm>
            <a:off x="3059832" y="2708920"/>
            <a:ext cx="2679300" cy="2517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857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3347864" y="3068960"/>
            <a:ext cx="2025430" cy="1932050"/>
            <a:chOff x="3363198" y="1412776"/>
            <a:chExt cx="2025430" cy="1932050"/>
          </a:xfrm>
        </p:grpSpPr>
        <p:sp>
          <p:nvSpPr>
            <p:cNvPr id="26" name="Google Shape;161;p17"/>
            <p:cNvSpPr/>
            <p:nvPr/>
          </p:nvSpPr>
          <p:spPr>
            <a:xfrm>
              <a:off x="3363198" y="141277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1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28" name="Google Shape;163;p17"/>
            <p:cNvSpPr/>
            <p:nvPr/>
          </p:nvSpPr>
          <p:spPr>
            <a:xfrm>
              <a:off x="3363198" y="285402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3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29" name="Google Shape;164;p17"/>
            <p:cNvSpPr/>
            <p:nvPr/>
          </p:nvSpPr>
          <p:spPr>
            <a:xfrm>
              <a:off x="4848748" y="141277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5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31" name="Google Shape;166;p17"/>
            <p:cNvSpPr/>
            <p:nvPr/>
          </p:nvSpPr>
          <p:spPr>
            <a:xfrm>
              <a:off x="4848748" y="285402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7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</p:grpSp>
      <p:sp>
        <p:nvSpPr>
          <p:cNvPr id="33" name="Google Shape;158;p17"/>
          <p:cNvSpPr/>
          <p:nvPr/>
        </p:nvSpPr>
        <p:spPr>
          <a:xfrm>
            <a:off x="3059832" y="2708920"/>
            <a:ext cx="2679300" cy="2517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857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283085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99592" y="332656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3030359" y="1041138"/>
            <a:ext cx="280831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Memoria de corto plazo</a:t>
            </a:r>
          </a:p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regla 7 ± 2</a:t>
            </a:r>
            <a:endParaRPr lang="es-CL" sz="2400" dirty="0">
              <a:solidFill>
                <a:schemeClr val="tx1">
                  <a:lumMod val="10000"/>
                </a:schemeClr>
              </a:solidFill>
            </a:endParaRPr>
          </a:p>
        </p:txBody>
      </p:sp>
      <p:grpSp>
        <p:nvGrpSpPr>
          <p:cNvPr id="65" name="Agrupar 64"/>
          <p:cNvGrpSpPr/>
          <p:nvPr/>
        </p:nvGrpSpPr>
        <p:grpSpPr>
          <a:xfrm>
            <a:off x="3159371" y="2708920"/>
            <a:ext cx="2679300" cy="2517900"/>
            <a:chOff x="4860032" y="2780928"/>
            <a:chExt cx="2679300" cy="2517900"/>
          </a:xfrm>
        </p:grpSpPr>
        <p:sp>
          <p:nvSpPr>
            <p:cNvPr id="66" name="Google Shape;158;p17"/>
            <p:cNvSpPr/>
            <p:nvPr/>
          </p:nvSpPr>
          <p:spPr>
            <a:xfrm>
              <a:off x="4860032" y="2780928"/>
              <a:ext cx="2679300" cy="25179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 w="2857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67" name="Google Shape;161;p17"/>
            <p:cNvSpPr/>
            <p:nvPr/>
          </p:nvSpPr>
          <p:spPr>
            <a:xfrm>
              <a:off x="5219657" y="3073853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1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68" name="Google Shape;162;p17"/>
            <p:cNvSpPr/>
            <p:nvPr/>
          </p:nvSpPr>
          <p:spPr>
            <a:xfrm>
              <a:off x="5953408" y="4509120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2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69" name="Google Shape;163;p17"/>
            <p:cNvSpPr/>
            <p:nvPr/>
          </p:nvSpPr>
          <p:spPr>
            <a:xfrm>
              <a:off x="5219657" y="4515103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3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70" name="Google Shape;164;p17"/>
            <p:cNvSpPr/>
            <p:nvPr/>
          </p:nvSpPr>
          <p:spPr>
            <a:xfrm>
              <a:off x="6705207" y="3073853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5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71" name="Google Shape;165;p17"/>
            <p:cNvSpPr/>
            <p:nvPr/>
          </p:nvSpPr>
          <p:spPr>
            <a:xfrm>
              <a:off x="6705207" y="3794478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6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72" name="Google Shape;166;p17"/>
            <p:cNvSpPr/>
            <p:nvPr/>
          </p:nvSpPr>
          <p:spPr>
            <a:xfrm>
              <a:off x="6705207" y="4515103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7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73" name="Google Shape;167;p17"/>
            <p:cNvSpPr/>
            <p:nvPr/>
          </p:nvSpPr>
          <p:spPr>
            <a:xfrm>
              <a:off x="5962432" y="3794478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4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74" name="Google Shape;167;p17"/>
            <p:cNvSpPr/>
            <p:nvPr/>
          </p:nvSpPr>
          <p:spPr>
            <a:xfrm>
              <a:off x="5220072" y="3802296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b="1" dirty="0">
                  <a:solidFill>
                    <a:schemeClr val="tx1">
                      <a:lumMod val="25000"/>
                    </a:schemeClr>
                  </a:solidFill>
                </a:rPr>
                <a:t>8</a:t>
              </a:r>
              <a:endParaRPr b="1" dirty="0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75" name="Google Shape;167;p17"/>
            <p:cNvSpPr/>
            <p:nvPr/>
          </p:nvSpPr>
          <p:spPr>
            <a:xfrm>
              <a:off x="6012160" y="3068960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b="1" dirty="0">
                  <a:solidFill>
                    <a:schemeClr val="tx1">
                      <a:lumMod val="25000"/>
                    </a:schemeClr>
                  </a:solidFill>
                </a:rPr>
                <a:t>9</a:t>
              </a:r>
              <a:endParaRPr b="1" dirty="0">
                <a:solidFill>
                  <a:schemeClr val="tx1">
                    <a:lumMod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516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99592" y="332656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2843808" y="1196752"/>
            <a:ext cx="280831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Memoria de corto plazo</a:t>
            </a:r>
          </a:p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regla 7 ± 2</a:t>
            </a:r>
            <a:endParaRPr lang="es-CL" sz="24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25" name="Google Shape;158;p17"/>
          <p:cNvSpPr/>
          <p:nvPr/>
        </p:nvSpPr>
        <p:spPr>
          <a:xfrm>
            <a:off x="3059832" y="2708920"/>
            <a:ext cx="2679300" cy="2517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857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3347864" y="3068960"/>
            <a:ext cx="2025430" cy="1932050"/>
            <a:chOff x="3363198" y="1412776"/>
            <a:chExt cx="2025430" cy="1932050"/>
          </a:xfrm>
        </p:grpSpPr>
        <p:sp>
          <p:nvSpPr>
            <p:cNvPr id="26" name="Google Shape;161;p17"/>
            <p:cNvSpPr/>
            <p:nvPr/>
          </p:nvSpPr>
          <p:spPr>
            <a:xfrm>
              <a:off x="3363198" y="141277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1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28" name="Google Shape;163;p17"/>
            <p:cNvSpPr/>
            <p:nvPr/>
          </p:nvSpPr>
          <p:spPr>
            <a:xfrm>
              <a:off x="3363198" y="285402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3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29" name="Google Shape;164;p17"/>
            <p:cNvSpPr/>
            <p:nvPr/>
          </p:nvSpPr>
          <p:spPr>
            <a:xfrm>
              <a:off x="4848748" y="141277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5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31" name="Google Shape;166;p17"/>
            <p:cNvSpPr/>
            <p:nvPr/>
          </p:nvSpPr>
          <p:spPr>
            <a:xfrm>
              <a:off x="4848748" y="285402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7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</p:grpSp>
      <p:sp>
        <p:nvSpPr>
          <p:cNvPr id="33" name="Google Shape;158;p17"/>
          <p:cNvSpPr/>
          <p:nvPr/>
        </p:nvSpPr>
        <p:spPr>
          <a:xfrm>
            <a:off x="3059832" y="2708920"/>
            <a:ext cx="2679300" cy="2517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857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36894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99592" y="332656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30" name="Rectángulo 29"/>
          <p:cNvSpPr/>
          <p:nvPr/>
        </p:nvSpPr>
        <p:spPr>
          <a:xfrm>
            <a:off x="3275856" y="1064134"/>
            <a:ext cx="28083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Unidad básica de interacción social</a:t>
            </a:r>
            <a:endParaRPr lang="es-CL" sz="2400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3099626"/>
            <a:ext cx="1080120" cy="135015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191" y="2348233"/>
            <a:ext cx="1283821" cy="2852936"/>
          </a:xfrm>
          <a:prstGeom prst="rect">
            <a:avLst/>
          </a:prstGeom>
        </p:spPr>
      </p:pic>
      <p:pic>
        <p:nvPicPr>
          <p:cNvPr id="37" name="Imagen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216" y="2203572"/>
            <a:ext cx="2520544" cy="314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465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99592" y="188640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33" name="Imagen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667709"/>
            <a:ext cx="7200800" cy="4224678"/>
          </a:xfrm>
          <a:prstGeom prst="rect">
            <a:avLst/>
          </a:prstGeom>
        </p:spPr>
      </p:pic>
      <p:sp>
        <p:nvSpPr>
          <p:cNvPr id="30" name="Rectángulo 29"/>
          <p:cNvSpPr/>
          <p:nvPr/>
        </p:nvSpPr>
        <p:spPr>
          <a:xfrm>
            <a:off x="755576" y="836712"/>
            <a:ext cx="77768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Nunca intentes comunicar mucha información simultáneamente</a:t>
            </a:r>
            <a:endParaRPr lang="es-CL" sz="2400" b="1" dirty="0">
              <a:solidFill>
                <a:schemeClr val="tx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6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395536" y="188640"/>
            <a:ext cx="828092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EXISTEN DISTINTAS FORMAS DE  CREAR REPORTES</a:t>
            </a:r>
          </a:p>
        </p:txBody>
      </p:sp>
      <p:sp>
        <p:nvSpPr>
          <p:cNvPr id="3" name="Rectángulo 2"/>
          <p:cNvSpPr/>
          <p:nvPr/>
        </p:nvSpPr>
        <p:spPr>
          <a:xfrm>
            <a:off x="467544" y="1052736"/>
            <a:ext cx="30957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b="1" dirty="0">
                <a:solidFill>
                  <a:srgbClr val="0B141E"/>
                </a:solidFill>
              </a:rPr>
              <a:t>WYSIWYG</a:t>
            </a:r>
          </a:p>
          <a:p>
            <a:pPr algn="ctr"/>
            <a:r>
              <a:rPr lang="es-ES" dirty="0" err="1">
                <a:solidFill>
                  <a:srgbClr val="0B141E"/>
                </a:solidFill>
              </a:rPr>
              <a:t>What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You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See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Is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What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You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Get</a:t>
            </a:r>
            <a:endParaRPr lang="es-ES" dirty="0">
              <a:solidFill>
                <a:srgbClr val="0B141E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5148064" y="1052736"/>
            <a:ext cx="35283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b="1" dirty="0">
                <a:solidFill>
                  <a:srgbClr val="0B141E"/>
                </a:solidFill>
              </a:rPr>
              <a:t>WYSIWYM</a:t>
            </a:r>
          </a:p>
          <a:p>
            <a:pPr algn="ctr"/>
            <a:r>
              <a:rPr lang="es-ES" dirty="0" err="1">
                <a:solidFill>
                  <a:srgbClr val="0B141E"/>
                </a:solidFill>
              </a:rPr>
              <a:t>What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You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See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Is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What</a:t>
            </a:r>
            <a:r>
              <a:rPr lang="es-ES" dirty="0">
                <a:solidFill>
                  <a:srgbClr val="0B141E"/>
                </a:solidFill>
              </a:rPr>
              <a:t> </a:t>
            </a:r>
            <a:r>
              <a:rPr lang="es-ES" dirty="0" err="1">
                <a:solidFill>
                  <a:srgbClr val="0B141E"/>
                </a:solidFill>
              </a:rPr>
              <a:t>You</a:t>
            </a:r>
            <a:r>
              <a:rPr lang="es-ES" dirty="0">
                <a:solidFill>
                  <a:srgbClr val="0B141E"/>
                </a:solidFill>
              </a:rPr>
              <a:t> Mean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916832"/>
            <a:ext cx="1008112" cy="1008112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712" y="1988840"/>
            <a:ext cx="1224136" cy="874383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44" y="3140968"/>
            <a:ext cx="2880320" cy="1036836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1640" y="4437112"/>
            <a:ext cx="936104" cy="1149602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8064" y="3140968"/>
            <a:ext cx="1224136" cy="1224136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6096" y="1844824"/>
            <a:ext cx="2808312" cy="1067158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88224" y="3140968"/>
            <a:ext cx="2271969" cy="1205202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FF03EC72-4CA3-7749-83E1-BD55B4ED9B7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72200" y="4365104"/>
            <a:ext cx="1224136" cy="141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2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>
            <a:extLst>
              <a:ext uri="{FF2B5EF4-FFF2-40B4-BE49-F238E27FC236}">
                <a16:creationId xmlns:a16="http://schemas.microsoft.com/office/drawing/2014/main" id="{794DD37E-A5C6-A94D-8EEB-612B91A56FCC}"/>
              </a:ext>
            </a:extLst>
          </p:cNvPr>
          <p:cNvSpPr/>
          <p:nvPr/>
        </p:nvSpPr>
        <p:spPr>
          <a:xfrm>
            <a:off x="683568" y="116632"/>
            <a:ext cx="7704856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¿QUÉ ES R MARKDOWN?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ea typeface="ＭＳ Ｐゴシック" charset="-128"/>
              <a:cs typeface="Calibri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FF03EC72-4CA3-7749-83E1-BD55B4ED9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328" y="2348880"/>
            <a:ext cx="1271914" cy="1474108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3923928" y="5589240"/>
            <a:ext cx="50405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Learn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 more </a:t>
            </a:r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about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 R </a:t>
            </a:r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Markdown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 at </a:t>
            </a:r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https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://</a:t>
            </a:r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rmarkdown.rstudio.com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/</a:t>
            </a:r>
          </a:p>
        </p:txBody>
      </p:sp>
      <p:sp>
        <p:nvSpPr>
          <p:cNvPr id="8" name="Rectángulo 7"/>
          <p:cNvSpPr/>
          <p:nvPr/>
        </p:nvSpPr>
        <p:spPr>
          <a:xfrm>
            <a:off x="827584" y="836712"/>
            <a:ext cx="76328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b="1" dirty="0" err="1">
                <a:solidFill>
                  <a:srgbClr val="0B141E"/>
                </a:solidFill>
                <a:latin typeface="Calibri"/>
                <a:cs typeface="Calibri"/>
              </a:rPr>
              <a:t>Rmarkdown</a:t>
            </a:r>
            <a:r>
              <a:rPr lang="es-ES" sz="2400" dirty="0">
                <a:solidFill>
                  <a:srgbClr val="0B141E"/>
                </a:solidFill>
                <a:latin typeface="Calibri"/>
                <a:cs typeface="Calibri"/>
              </a:rPr>
              <a:t> es un </a:t>
            </a:r>
            <a:r>
              <a:rPr lang="es-ES" sz="2400" u="sng" dirty="0">
                <a:solidFill>
                  <a:srgbClr val="0B141E"/>
                </a:solidFill>
                <a:latin typeface="Calibri"/>
                <a:cs typeface="Calibri"/>
              </a:rPr>
              <a:t>procesador de texto </a:t>
            </a:r>
            <a:r>
              <a:rPr lang="es-ES" sz="2400" dirty="0">
                <a:solidFill>
                  <a:srgbClr val="0B141E"/>
                </a:solidFill>
                <a:latin typeface="Calibri"/>
                <a:cs typeface="Calibri"/>
              </a:rPr>
              <a:t>que permite la creación de </a:t>
            </a:r>
            <a:r>
              <a:rPr lang="es-ES" sz="2400" u="sng" dirty="0">
                <a:solidFill>
                  <a:srgbClr val="0B141E"/>
                </a:solidFill>
                <a:latin typeface="Calibri"/>
                <a:cs typeface="Calibri"/>
              </a:rPr>
              <a:t>reportes</a:t>
            </a:r>
            <a:r>
              <a:rPr lang="es-ES" sz="2400" dirty="0">
                <a:solidFill>
                  <a:srgbClr val="0B141E"/>
                </a:solidFill>
                <a:latin typeface="Calibri"/>
                <a:cs typeface="Calibri"/>
              </a:rPr>
              <a:t> de alta calidad </a:t>
            </a:r>
            <a:r>
              <a:rPr lang="es-ES" sz="2400" u="sng" dirty="0">
                <a:solidFill>
                  <a:srgbClr val="0B141E"/>
                </a:solidFill>
                <a:latin typeface="Calibri"/>
                <a:cs typeface="Calibri"/>
              </a:rPr>
              <a:t>para tus clientes</a:t>
            </a:r>
            <a:r>
              <a:rPr lang="es-ES" sz="2400" dirty="0">
                <a:solidFill>
                  <a:srgbClr val="0B141E"/>
                </a:solidFill>
                <a:latin typeface="Calibri"/>
                <a:cs typeface="Calibri"/>
              </a:rPr>
              <a:t>. </a:t>
            </a: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40" y="2564904"/>
            <a:ext cx="2271969" cy="1205202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7233D0C-244E-1F48-9177-503369B30AF5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528" y="2492896"/>
            <a:ext cx="1368152" cy="1229459"/>
          </a:xfrm>
          <a:prstGeom prst="rect">
            <a:avLst/>
          </a:prstGeom>
        </p:spPr>
      </p:pic>
      <p:sp>
        <p:nvSpPr>
          <p:cNvPr id="9" name="Más 8"/>
          <p:cNvSpPr/>
          <p:nvPr/>
        </p:nvSpPr>
        <p:spPr>
          <a:xfrm>
            <a:off x="2051720" y="2852936"/>
            <a:ext cx="720080" cy="648072"/>
          </a:xfrm>
          <a:prstGeom prst="mathPlu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Igual 9"/>
          <p:cNvSpPr/>
          <p:nvPr/>
        </p:nvSpPr>
        <p:spPr>
          <a:xfrm>
            <a:off x="5868144" y="2852936"/>
            <a:ext cx="1008112" cy="576064"/>
          </a:xfrm>
          <a:prstGeom prst="mathEqua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8373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>
            <a:extLst>
              <a:ext uri="{FF2B5EF4-FFF2-40B4-BE49-F238E27FC236}">
                <a16:creationId xmlns:a16="http://schemas.microsoft.com/office/drawing/2014/main" id="{794DD37E-A5C6-A94D-8EEB-612B91A56FCC}"/>
              </a:ext>
            </a:extLst>
          </p:cNvPr>
          <p:cNvSpPr/>
          <p:nvPr/>
        </p:nvSpPr>
        <p:spPr>
          <a:xfrm>
            <a:off x="251520" y="116632"/>
            <a:ext cx="889248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¿QUÉ TIPOS DE REPORTES PUEDO GENERAR?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ea typeface="ＭＳ Ｐゴシック" charset="-128"/>
              <a:cs typeface="Calibri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FF03EC72-4CA3-7749-83E1-BD55B4ED9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2420888"/>
            <a:ext cx="1023390" cy="1186076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3923928" y="5589240"/>
            <a:ext cx="50405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Learn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 more </a:t>
            </a:r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about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 R </a:t>
            </a:r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Markdown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 at </a:t>
            </a:r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https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://</a:t>
            </a:r>
            <a:r>
              <a:rPr lang="es-ES" sz="1400" dirty="0" err="1">
                <a:solidFill>
                  <a:srgbClr val="0B141E"/>
                </a:solidFill>
                <a:latin typeface="Calibri"/>
                <a:cs typeface="Calibri"/>
              </a:rPr>
              <a:t>rmarkdown.rstudio.com</a:t>
            </a:r>
            <a:r>
              <a:rPr lang="es-ES" sz="1400" dirty="0">
                <a:solidFill>
                  <a:srgbClr val="0B141E"/>
                </a:solidFill>
                <a:latin typeface="Calibri"/>
                <a:cs typeface="Calibri"/>
              </a:rPr>
              <a:t>/</a:t>
            </a: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2492896"/>
            <a:ext cx="1008112" cy="1008112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4248" y="2492896"/>
            <a:ext cx="1224136" cy="874383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760" y="4365104"/>
            <a:ext cx="936104" cy="1149602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4128" y="4149080"/>
            <a:ext cx="1224136" cy="1224136"/>
          </a:xfrm>
          <a:prstGeom prst="rect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3888" y="764704"/>
            <a:ext cx="2808312" cy="1067158"/>
          </a:xfrm>
          <a:prstGeom prst="rect">
            <a:avLst/>
          </a:prstGeom>
        </p:spPr>
      </p:pic>
      <p:sp>
        <p:nvSpPr>
          <p:cNvPr id="6" name="Flecha derecha 5"/>
          <p:cNvSpPr/>
          <p:nvPr/>
        </p:nvSpPr>
        <p:spPr>
          <a:xfrm>
            <a:off x="5436096" y="2924944"/>
            <a:ext cx="1008112" cy="216024"/>
          </a:xfrm>
          <a:prstGeom prst="rightArrow">
            <a:avLst/>
          </a:prstGeom>
          <a:solidFill>
            <a:schemeClr val="tx2"/>
          </a:solidFill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lecha derecha 19"/>
          <p:cNvSpPr/>
          <p:nvPr/>
        </p:nvSpPr>
        <p:spPr>
          <a:xfrm flipH="1">
            <a:off x="2771800" y="2924944"/>
            <a:ext cx="1080120" cy="216024"/>
          </a:xfrm>
          <a:prstGeom prst="rightArrow">
            <a:avLst/>
          </a:prstGeom>
          <a:solidFill>
            <a:schemeClr val="tx2"/>
          </a:solidFill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 derecha 20"/>
          <p:cNvSpPr/>
          <p:nvPr/>
        </p:nvSpPr>
        <p:spPr>
          <a:xfrm rot="19046050" flipH="1">
            <a:off x="3300328" y="3801359"/>
            <a:ext cx="962588" cy="191388"/>
          </a:xfrm>
          <a:prstGeom prst="rightArrow">
            <a:avLst/>
          </a:prstGeom>
          <a:solidFill>
            <a:schemeClr val="tx2"/>
          </a:solidFill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lecha derecha 21"/>
          <p:cNvSpPr/>
          <p:nvPr/>
        </p:nvSpPr>
        <p:spPr>
          <a:xfrm rot="13713593" flipH="1">
            <a:off x="4920582" y="3758995"/>
            <a:ext cx="972469" cy="204107"/>
          </a:xfrm>
          <a:prstGeom prst="rightArrow">
            <a:avLst/>
          </a:prstGeom>
          <a:solidFill>
            <a:schemeClr val="tx2"/>
          </a:solidFill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lecha derecha 22"/>
          <p:cNvSpPr/>
          <p:nvPr/>
        </p:nvSpPr>
        <p:spPr>
          <a:xfrm rot="5400000" flipH="1">
            <a:off x="4391980" y="1952836"/>
            <a:ext cx="432048" cy="216024"/>
          </a:xfrm>
          <a:prstGeom prst="rightArrow">
            <a:avLst/>
          </a:prstGeom>
          <a:solidFill>
            <a:schemeClr val="tx2"/>
          </a:solidFill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005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>
            <a:extLst>
              <a:ext uri="{FF2B5EF4-FFF2-40B4-BE49-F238E27FC236}">
                <a16:creationId xmlns:a16="http://schemas.microsoft.com/office/drawing/2014/main" id="{794DD37E-A5C6-A94D-8EEB-612B91A56FCC}"/>
              </a:ext>
            </a:extLst>
          </p:cNvPr>
          <p:cNvSpPr/>
          <p:nvPr/>
        </p:nvSpPr>
        <p:spPr>
          <a:xfrm>
            <a:off x="251520" y="116632"/>
            <a:ext cx="889248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VENTAJAS DE RMARKDOWN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ea typeface="ＭＳ Ｐゴシック" charset="-128"/>
              <a:cs typeface="Calibri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611560" y="980728"/>
            <a:ext cx="799288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s-ES" sz="2400" dirty="0">
                <a:solidFill>
                  <a:srgbClr val="0B141E"/>
                </a:solidFill>
                <a:latin typeface="Calibri"/>
                <a:cs typeface="Calibri"/>
              </a:rPr>
              <a:t>Es un software libre y de código abierto, por lo que podemos usarlo sin necesidad de comprar una licencia.</a:t>
            </a:r>
          </a:p>
          <a:p>
            <a:pPr marL="457200" indent="-457200" algn="just">
              <a:buFont typeface="+mj-lt"/>
              <a:buAutoNum type="arabicPeriod"/>
            </a:pPr>
            <a:endParaRPr lang="es-ES" sz="2400" dirty="0">
              <a:solidFill>
                <a:srgbClr val="0B141E"/>
              </a:solidFill>
              <a:latin typeface="Calibri"/>
              <a:cs typeface="Calibri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s-ES" sz="2400" dirty="0">
                <a:solidFill>
                  <a:srgbClr val="0B141E"/>
                </a:solidFill>
                <a:latin typeface="Calibri"/>
                <a:cs typeface="Calibri"/>
              </a:rPr>
              <a:t>Permite trabajar bajo el paradigma de la investigación reproducible (texto sin formato).</a:t>
            </a:r>
          </a:p>
          <a:p>
            <a:pPr marL="457200" indent="-457200" algn="just">
              <a:buFont typeface="+mj-lt"/>
              <a:buAutoNum type="arabicPeriod"/>
            </a:pPr>
            <a:endParaRPr lang="es-ES" sz="2400" dirty="0">
              <a:solidFill>
                <a:srgbClr val="0B141E"/>
              </a:solidFill>
              <a:latin typeface="Calibri"/>
              <a:cs typeface="Calibri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s-ES" sz="2400" dirty="0">
                <a:solidFill>
                  <a:srgbClr val="0B141E"/>
                </a:solidFill>
                <a:latin typeface="Calibri"/>
                <a:cs typeface="Calibri"/>
              </a:rPr>
              <a:t>Cualquiera puede crear reportes, documentos, presentaciones y libros de alta calidad, con poco esfuerzo.</a:t>
            </a:r>
          </a:p>
          <a:p>
            <a:pPr marL="457200" indent="-457200" algn="just">
              <a:buFont typeface="+mj-lt"/>
              <a:buAutoNum type="arabicPeriod"/>
            </a:pPr>
            <a:endParaRPr lang="es-ES" sz="2400" dirty="0">
              <a:solidFill>
                <a:srgbClr val="0B141E"/>
              </a:solidFill>
              <a:latin typeface="Calibri"/>
              <a:cs typeface="Calibri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s-ES" sz="2400" dirty="0">
                <a:solidFill>
                  <a:srgbClr val="0B141E"/>
                </a:solidFill>
                <a:latin typeface="Calibri"/>
                <a:cs typeface="Calibri"/>
              </a:rPr>
              <a:t>Uno de los mejores sistemas para crear reportes colaborativos y mejorar el rendimiento del trabajo de los analistas de datos. </a:t>
            </a:r>
          </a:p>
          <a:p>
            <a:pPr algn="just"/>
            <a:endParaRPr lang="es-ES" sz="2400" dirty="0">
              <a:solidFill>
                <a:srgbClr val="0B141E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207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>
            <a:extLst>
              <a:ext uri="{FF2B5EF4-FFF2-40B4-BE49-F238E27FC236}">
                <a16:creationId xmlns:a16="http://schemas.microsoft.com/office/drawing/2014/main" id="{794DD37E-A5C6-A94D-8EEB-612B91A56FCC}"/>
              </a:ext>
            </a:extLst>
          </p:cNvPr>
          <p:cNvSpPr/>
          <p:nvPr/>
        </p:nvSpPr>
        <p:spPr>
          <a:xfrm>
            <a:off x="251520" y="116632"/>
            <a:ext cx="889248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¿CÓMO FUNCIONA?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ea typeface="ＭＳ Ｐゴシック" charset="-128"/>
              <a:cs typeface="Calibri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6712"/>
            <a:ext cx="7231900" cy="4905034"/>
          </a:xfrm>
          <a:prstGeom prst="rect">
            <a:avLst/>
          </a:prstGeom>
        </p:spPr>
      </p:pic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4B773069-A2C3-D34F-A7D6-0E40E762A7C6}"/>
              </a:ext>
            </a:extLst>
          </p:cNvPr>
          <p:cNvSpPr/>
          <p:nvPr/>
        </p:nvSpPr>
        <p:spPr>
          <a:xfrm>
            <a:off x="107504" y="836712"/>
            <a:ext cx="1584176" cy="504056"/>
          </a:xfrm>
          <a:prstGeom prst="round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C8B0A85E-13B2-E447-ABEC-59F2FED5B99D}"/>
              </a:ext>
            </a:extLst>
          </p:cNvPr>
          <p:cNvSpPr/>
          <p:nvPr/>
        </p:nvSpPr>
        <p:spPr>
          <a:xfrm>
            <a:off x="6156176" y="1556792"/>
            <a:ext cx="28083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chemeClr val="tx1">
                    <a:lumMod val="1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s-ES" sz="2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es-ES" sz="2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en</a:t>
            </a:r>
          </a:p>
          <a:p>
            <a:r>
              <a:rPr lang="es-ES" sz="2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formato YAML</a:t>
            </a:r>
          </a:p>
          <a:p>
            <a:r>
              <a:rPr lang="es-ES" sz="2400" b="1" dirty="0">
                <a:solidFill>
                  <a:srgbClr val="0B14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</p:txBody>
      </p:sp>
      <p:sp>
        <p:nvSpPr>
          <p:cNvPr id="9" name="Cerrar llave 8">
            <a:extLst>
              <a:ext uri="{FF2B5EF4-FFF2-40B4-BE49-F238E27FC236}">
                <a16:creationId xmlns:a16="http://schemas.microsoft.com/office/drawing/2014/main" id="{ACFAE34A-275C-514E-9CF5-B99D77C25268}"/>
              </a:ext>
            </a:extLst>
          </p:cNvPr>
          <p:cNvSpPr/>
          <p:nvPr/>
        </p:nvSpPr>
        <p:spPr>
          <a:xfrm>
            <a:off x="5508104" y="1412776"/>
            <a:ext cx="467248" cy="1728192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 sz="2400"/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ACFAE34A-275C-514E-9CF5-B99D77C25268}"/>
              </a:ext>
            </a:extLst>
          </p:cNvPr>
          <p:cNvSpPr/>
          <p:nvPr/>
        </p:nvSpPr>
        <p:spPr>
          <a:xfrm>
            <a:off x="6804248" y="3212976"/>
            <a:ext cx="467248" cy="576064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 sz="2400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C8B0A85E-13B2-E447-ABEC-59F2FED5B99D}"/>
              </a:ext>
            </a:extLst>
          </p:cNvPr>
          <p:cNvSpPr/>
          <p:nvPr/>
        </p:nvSpPr>
        <p:spPr>
          <a:xfrm>
            <a:off x="7692163" y="2996952"/>
            <a:ext cx="1440160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B14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```</a:t>
            </a:r>
            <a:r>
              <a:rPr lang="es-ES" sz="2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{r}</a:t>
            </a:r>
          </a:p>
          <a:p>
            <a:r>
              <a:rPr lang="es-ES" sz="2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Chunk</a:t>
            </a:r>
            <a:endParaRPr lang="es-ES" sz="2400" b="1" dirty="0">
              <a:solidFill>
                <a:srgbClr val="008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sz="2400" b="1" dirty="0">
                <a:solidFill>
                  <a:srgbClr val="0B14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```</a:t>
            </a:r>
          </a:p>
        </p:txBody>
      </p:sp>
      <p:sp>
        <p:nvSpPr>
          <p:cNvPr id="12" name="Cerrar llave 11">
            <a:extLst>
              <a:ext uri="{FF2B5EF4-FFF2-40B4-BE49-F238E27FC236}">
                <a16:creationId xmlns:a16="http://schemas.microsoft.com/office/drawing/2014/main" id="{ACFAE34A-275C-514E-9CF5-B99D77C25268}"/>
              </a:ext>
            </a:extLst>
          </p:cNvPr>
          <p:cNvSpPr/>
          <p:nvPr/>
        </p:nvSpPr>
        <p:spPr>
          <a:xfrm>
            <a:off x="6804248" y="4149080"/>
            <a:ext cx="467248" cy="1440160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 sz="2400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C8B0A85E-13B2-E447-ABEC-59F2FED5B99D}"/>
              </a:ext>
            </a:extLst>
          </p:cNvPr>
          <p:cNvSpPr/>
          <p:nvPr/>
        </p:nvSpPr>
        <p:spPr>
          <a:xfrm>
            <a:off x="7380312" y="4653136"/>
            <a:ext cx="17636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Markdown</a:t>
            </a:r>
            <a:endParaRPr lang="es-ES" sz="2400" b="1" dirty="0">
              <a:solidFill>
                <a:srgbClr val="008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4B773069-A2C3-D34F-A7D6-0E40E762A7C6}"/>
              </a:ext>
            </a:extLst>
          </p:cNvPr>
          <p:cNvSpPr/>
          <p:nvPr/>
        </p:nvSpPr>
        <p:spPr>
          <a:xfrm>
            <a:off x="1763688" y="980728"/>
            <a:ext cx="720080" cy="504056"/>
          </a:xfrm>
          <a:prstGeom prst="round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Rectángulo redondeado 14">
            <a:extLst>
              <a:ext uri="{FF2B5EF4-FFF2-40B4-BE49-F238E27FC236}">
                <a16:creationId xmlns:a16="http://schemas.microsoft.com/office/drawing/2014/main" id="{4B773069-A2C3-D34F-A7D6-0E40E762A7C6}"/>
              </a:ext>
            </a:extLst>
          </p:cNvPr>
          <p:cNvSpPr/>
          <p:nvPr/>
        </p:nvSpPr>
        <p:spPr>
          <a:xfrm>
            <a:off x="4139952" y="980728"/>
            <a:ext cx="720080" cy="504056"/>
          </a:xfrm>
          <a:prstGeom prst="roundRect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6" name="Rectángulo 15"/>
          <p:cNvSpPr/>
          <p:nvPr/>
        </p:nvSpPr>
        <p:spPr>
          <a:xfrm>
            <a:off x="5004048" y="980728"/>
            <a:ext cx="3232150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 bloques de código</a:t>
            </a:r>
          </a:p>
        </p:txBody>
      </p:sp>
      <p:sp>
        <p:nvSpPr>
          <p:cNvPr id="17" name="Rectángulo 16"/>
          <p:cNvSpPr/>
          <p:nvPr/>
        </p:nvSpPr>
        <p:spPr>
          <a:xfrm>
            <a:off x="2699792" y="1052736"/>
            <a:ext cx="1154320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Reporte</a:t>
            </a:r>
          </a:p>
        </p:txBody>
      </p:sp>
    </p:spTree>
    <p:extLst>
      <p:ext uri="{BB962C8B-B14F-4D97-AF65-F5344CB8AC3E}">
        <p14:creationId xmlns:p14="http://schemas.microsoft.com/office/powerpoint/2010/main" val="366032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/>
      <p:bldP spid="12" grpId="0" animBg="1"/>
      <p:bldP spid="13" grpId="0"/>
      <p:bldP spid="14" grpId="0" animBg="1"/>
      <p:bldP spid="15" grpId="0" animBg="1"/>
      <p:bldP spid="16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977509" y="188640"/>
            <a:ext cx="68289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200" b="1" dirty="0">
                <a:solidFill>
                  <a:schemeClr val="tx1">
                    <a:lumMod val="10000"/>
                  </a:schemeClr>
                </a:solidFill>
                <a:latin typeface="Calibri"/>
                <a:ea typeface="MS PGothic" charset="0"/>
                <a:cs typeface="Calibri"/>
              </a:rPr>
              <a:t>PLAN DE LA CLASE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179512" y="773415"/>
            <a:ext cx="864096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1.- Introducción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Preguntas al curso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Comunicar de forma efectiva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¿Qué es </a:t>
            </a:r>
            <a:r>
              <a:rPr lang="es-ES" sz="2800" dirty="0" err="1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Rmarkdown</a:t>
            </a: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 y para que sirve?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¿Cómo funciona?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800" b="1" dirty="0">
              <a:solidFill>
                <a:schemeClr val="tx1">
                  <a:lumMod val="10000"/>
                </a:schemeClr>
              </a:solidFill>
              <a:latin typeface="Calibri"/>
              <a:ea typeface="Calibri" charset="0"/>
              <a:cs typeface="Calibri"/>
            </a:endParaRPr>
          </a:p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2.- Práctica con R y </a:t>
            </a:r>
            <a:r>
              <a:rPr lang="es-ES" sz="2800" b="1" dirty="0" err="1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Rstudio</a:t>
            </a:r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 </a:t>
            </a:r>
            <a:r>
              <a:rPr lang="es-ES" sz="2800" b="1" dirty="0" err="1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cloud</a:t>
            </a:r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Escribir un código de programación con </a:t>
            </a:r>
            <a:r>
              <a:rPr lang="es-ES" sz="2800" dirty="0" err="1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Rmarkdown</a:t>
            </a: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Elaborar diferentes reportes dinámicos.</a:t>
            </a:r>
          </a:p>
        </p:txBody>
      </p:sp>
    </p:spTree>
    <p:extLst>
      <p:ext uri="{BB962C8B-B14F-4D97-AF65-F5344CB8AC3E}">
        <p14:creationId xmlns:p14="http://schemas.microsoft.com/office/powerpoint/2010/main" val="132708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475656" y="1700808"/>
            <a:ext cx="61206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200" b="1" dirty="0">
                <a:solidFill>
                  <a:schemeClr val="tx1">
                    <a:lumMod val="10000"/>
                  </a:schemeClr>
                </a:solidFill>
                <a:latin typeface="Calibri"/>
                <a:ea typeface="MS PGothic" charset="0"/>
                <a:cs typeface="Calibri"/>
              </a:rPr>
              <a:t>Práctica con </a:t>
            </a:r>
            <a:r>
              <a:rPr lang="es-ES" sz="3200" b="1" dirty="0" err="1">
                <a:solidFill>
                  <a:schemeClr val="tx1">
                    <a:lumMod val="10000"/>
                  </a:schemeClr>
                </a:solidFill>
                <a:latin typeface="Calibri"/>
                <a:ea typeface="MS PGothic" charset="0"/>
                <a:cs typeface="Calibri"/>
              </a:rPr>
              <a:t>Rmarkdown</a:t>
            </a:r>
            <a:endParaRPr lang="es-ES" sz="3200" b="1" dirty="0">
              <a:solidFill>
                <a:schemeClr val="tx1">
                  <a:lumMod val="10000"/>
                </a:schemeClr>
              </a:solidFill>
              <a:latin typeface="Calibri"/>
              <a:ea typeface="MS PGothic" charset="0"/>
              <a:cs typeface="Calibri"/>
            </a:endParaRPr>
          </a:p>
          <a:p>
            <a:pPr algn="ctr"/>
            <a:endParaRPr lang="es-ES" sz="3200" b="1" dirty="0">
              <a:solidFill>
                <a:schemeClr val="tx1">
                  <a:lumMod val="10000"/>
                </a:schemeClr>
              </a:solidFill>
              <a:latin typeface="Calibri"/>
              <a:ea typeface="MS PGothic" charset="0"/>
              <a:cs typeface="Calibri"/>
            </a:endParaRPr>
          </a:p>
          <a:p>
            <a:pPr algn="ctr"/>
            <a:r>
              <a:rPr lang="en-US" sz="3200" i="1" dirty="0" err="1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Clase</a:t>
            </a:r>
            <a:r>
              <a:rPr lang="en-US" sz="3200" i="1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s-ES" sz="3200" i="1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3 </a:t>
            </a:r>
            <a:r>
              <a:rPr lang="mr-IN" sz="3200" i="1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s-ES" sz="3200" i="1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s-ES" sz="3200" i="1" dirty="0" err="1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Rmarkdown</a:t>
            </a:r>
            <a:endParaRPr lang="es-ES" sz="3200" b="1" dirty="0">
              <a:solidFill>
                <a:schemeClr val="tx1">
                  <a:lumMod val="10000"/>
                </a:schemeClr>
              </a:solidFill>
              <a:latin typeface="Calibri"/>
              <a:ea typeface="MS PGothic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598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467544" y="404664"/>
            <a:ext cx="4548464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TRABAJO EN SALAS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7CE221C-D280-D14C-9175-8711660CECDD}"/>
              </a:ext>
            </a:extLst>
          </p:cNvPr>
          <p:cNvSpPr/>
          <p:nvPr/>
        </p:nvSpPr>
        <p:spPr>
          <a:xfrm>
            <a:off x="467544" y="1484784"/>
            <a:ext cx="849694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1.- Guía de trabajo </a:t>
            </a:r>
            <a:r>
              <a:rPr lang="es-ES" sz="2800" b="1" dirty="0" err="1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Rmarkdown</a:t>
            </a:r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 disponible en drive.</a:t>
            </a:r>
          </a:p>
          <a:p>
            <a:endParaRPr lang="es-E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2.- La tarea se realiza en </a:t>
            </a:r>
            <a:r>
              <a:rPr lang="es-ES" sz="2800" b="1" dirty="0" err="1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Rstudio.cloud</a:t>
            </a:r>
            <a:endParaRPr lang="es-E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  <a:p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Ingresa al siguiente proyecto de </a:t>
            </a:r>
            <a:r>
              <a:rPr lang="es-ES" sz="2800" dirty="0" err="1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Rstudio</a:t>
            </a: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 </a:t>
            </a:r>
            <a:r>
              <a:rPr lang="es-ES" sz="2800" dirty="0" err="1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cloud</a:t>
            </a: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.</a:t>
            </a:r>
          </a:p>
          <a:p>
            <a:endParaRPr lang="es-ES" sz="2800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  <a:p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  <a:hlinkClick r:id="rId2"/>
              </a:rPr>
              <a:t>https://rstudio.cloud/spaces/153136/project/2685865</a:t>
            </a: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261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64EF297-516E-2044-9931-1396D378CD90}"/>
              </a:ext>
            </a:extLst>
          </p:cNvPr>
          <p:cNvSpPr/>
          <p:nvPr/>
        </p:nvSpPr>
        <p:spPr>
          <a:xfrm>
            <a:off x="977509" y="188640"/>
            <a:ext cx="68289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200" b="1" dirty="0">
                <a:solidFill>
                  <a:schemeClr val="tx1">
                    <a:lumMod val="10000"/>
                  </a:schemeClr>
                </a:solidFill>
                <a:latin typeface="Calibri"/>
                <a:ea typeface="MS PGothic" charset="0"/>
                <a:cs typeface="Calibri"/>
              </a:rPr>
              <a:t>RESUMEN DE LA CLASE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FA365B2-5AD1-4047-8EAC-F8B62DF6EF0D}"/>
              </a:ext>
            </a:extLst>
          </p:cNvPr>
          <p:cNvSpPr/>
          <p:nvPr/>
        </p:nvSpPr>
        <p:spPr>
          <a:xfrm>
            <a:off x="0" y="1412776"/>
            <a:ext cx="9144000" cy="3108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Revisión de ventajas de la elaborar reportes dinámicos con </a:t>
            </a:r>
            <a:r>
              <a:rPr lang="es-ES" sz="2800" dirty="0" err="1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Rmarkdown</a:t>
            </a: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s-ES" sz="2800" dirty="0">
              <a:solidFill>
                <a:schemeClr val="tx1">
                  <a:lumMod val="10000"/>
                </a:schemeClr>
              </a:solidFill>
              <a:latin typeface="Calibri"/>
              <a:ea typeface="Calibri" charset="0"/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Escribir un código de programación con </a:t>
            </a:r>
            <a:r>
              <a:rPr lang="es-ES" sz="2800" dirty="0" err="1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Rmarkdown</a:t>
            </a: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s-ES" sz="2800" dirty="0">
              <a:solidFill>
                <a:schemeClr val="tx1">
                  <a:lumMod val="10000"/>
                </a:schemeClr>
              </a:solidFill>
              <a:latin typeface="Calibri"/>
              <a:ea typeface="Calibri" charset="0"/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10000"/>
                  </a:schemeClr>
                </a:solidFill>
                <a:latin typeface="Calibri"/>
                <a:ea typeface="Calibri" charset="0"/>
                <a:cs typeface="Calibri"/>
              </a:rPr>
              <a:t>Elaborar diferentes reportes dinámicos.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s-ES" sz="2800" dirty="0">
              <a:solidFill>
                <a:schemeClr val="tx1">
                  <a:lumMod val="10000"/>
                </a:schemeClr>
              </a:solidFill>
              <a:latin typeface="Calibri"/>
              <a:ea typeface="Calibri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046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475656" y="1700808"/>
            <a:ext cx="61206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200" b="1" dirty="0">
                <a:solidFill>
                  <a:schemeClr val="tx1">
                    <a:lumMod val="10000"/>
                  </a:schemeClr>
                </a:solidFill>
                <a:latin typeface="Calibri"/>
                <a:ea typeface="MS PGothic" charset="0"/>
                <a:cs typeface="Calibri"/>
              </a:rPr>
              <a:t>Introducción</a:t>
            </a:r>
          </a:p>
          <a:p>
            <a:pPr algn="ctr"/>
            <a:endParaRPr lang="es-ES" sz="3200" b="1" dirty="0">
              <a:solidFill>
                <a:schemeClr val="tx1">
                  <a:lumMod val="10000"/>
                </a:schemeClr>
              </a:solidFill>
              <a:latin typeface="Calibri"/>
              <a:ea typeface="MS PGothic" charset="0"/>
              <a:cs typeface="Calibri"/>
            </a:endParaRPr>
          </a:p>
          <a:p>
            <a:pPr algn="ctr"/>
            <a:r>
              <a:rPr lang="en-US" sz="3200" i="1" dirty="0" err="1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Clase</a:t>
            </a:r>
            <a:r>
              <a:rPr lang="en-US" sz="3200" i="1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s-ES" sz="3200" i="1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3 </a:t>
            </a:r>
            <a:r>
              <a:rPr lang="mr-IN" sz="3200" i="1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s-ES" sz="3200" i="1" dirty="0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s-ES" sz="3200" i="1" dirty="0" err="1">
                <a:solidFill>
                  <a:schemeClr val="tx1">
                    <a:lumMod val="1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Rmarkdown</a:t>
            </a:r>
            <a:endParaRPr lang="es-ES" sz="3200" b="1" dirty="0">
              <a:solidFill>
                <a:schemeClr val="tx1">
                  <a:lumMod val="10000"/>
                </a:schemeClr>
              </a:solidFill>
              <a:latin typeface="Calibri"/>
              <a:ea typeface="MS PGothic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808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73BF4ED-B8EF-5442-B871-96C060D3EA05}"/>
              </a:ext>
            </a:extLst>
          </p:cNvPr>
          <p:cNvSpPr txBox="1">
            <a:spLocks/>
          </p:cNvSpPr>
          <p:nvPr/>
        </p:nvSpPr>
        <p:spPr>
          <a:xfrm>
            <a:off x="467544" y="260648"/>
            <a:ext cx="4548464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PREGUNTAS AL CURSO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683568" y="1484784"/>
            <a:ext cx="79928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es-ES" sz="2400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¿Por qué es importante presentar y comunicar los resultados de tus análisis de datos?</a:t>
            </a:r>
          </a:p>
          <a:p>
            <a:pPr marL="342900" indent="-342900">
              <a:buFont typeface="+mj-lt"/>
              <a:buAutoNum type="arabicPeriod"/>
            </a:pPr>
            <a:endParaRPr lang="es-ES" sz="2400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¿Cuál es el principal problema que has tenido al presentar y comunicar tus resultados de análisis de datos?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87852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27584" y="332656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323528" y="1124744"/>
            <a:ext cx="38884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80 % de la información que procesamos es visual</a:t>
            </a:r>
            <a:endParaRPr lang="es-CL" sz="2400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204864"/>
            <a:ext cx="2196883" cy="3501008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4932040" y="1124744"/>
            <a:ext cx="35283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 tus</a:t>
            </a:r>
          </a:p>
          <a:p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resultados visualmente</a:t>
            </a:r>
            <a:endParaRPr lang="es-ES" sz="24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8F44E44-D741-A74E-8F80-24AD93B7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960" y="2204864"/>
            <a:ext cx="4717165" cy="369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3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99592" y="332656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420888"/>
            <a:ext cx="3672408" cy="319839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5004048" y="1196752"/>
            <a:ext cx="3600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 los patrones</a:t>
            </a:r>
          </a:p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que hay en tus datos.</a:t>
            </a:r>
            <a:endParaRPr lang="es-CL" sz="2400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984" y="2492896"/>
            <a:ext cx="4432548" cy="254292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251520" y="1052736"/>
            <a:ext cx="341987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B8CCE4">
                    <a:lumMod val="10000"/>
                  </a:srgbClr>
                </a:solidFill>
                <a:latin typeface="Calibri"/>
                <a:cs typeface="Calibri"/>
              </a:rPr>
              <a:t>Nuestro cerebro</a:t>
            </a:r>
          </a:p>
          <a:p>
            <a:pPr algn="ctr"/>
            <a:r>
              <a:rPr lang="es-ES" sz="2400" dirty="0">
                <a:solidFill>
                  <a:srgbClr val="B8CCE4">
                    <a:lumMod val="10000"/>
                  </a:srgbClr>
                </a:solidFill>
                <a:latin typeface="Calibri"/>
                <a:cs typeface="Calibri"/>
              </a:rPr>
              <a:t>evolucionó para buscar patrones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9442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99592" y="332656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2699792" y="1268760"/>
            <a:ext cx="280831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Memoria de corto plazo</a:t>
            </a:r>
          </a:p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regla 7 ± 2</a:t>
            </a:r>
            <a:endParaRPr lang="es-CL" sz="24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25" name="Google Shape;158;p17"/>
          <p:cNvSpPr/>
          <p:nvPr/>
        </p:nvSpPr>
        <p:spPr>
          <a:xfrm>
            <a:off x="2915816" y="2780928"/>
            <a:ext cx="2679300" cy="2517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857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3203848" y="3140968"/>
            <a:ext cx="2025430" cy="1932050"/>
            <a:chOff x="3363198" y="1412776"/>
            <a:chExt cx="2025430" cy="1932050"/>
          </a:xfrm>
        </p:grpSpPr>
        <p:sp>
          <p:nvSpPr>
            <p:cNvPr id="26" name="Google Shape;161;p17"/>
            <p:cNvSpPr/>
            <p:nvPr/>
          </p:nvSpPr>
          <p:spPr>
            <a:xfrm>
              <a:off x="3363198" y="141277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1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28" name="Google Shape;163;p17"/>
            <p:cNvSpPr/>
            <p:nvPr/>
          </p:nvSpPr>
          <p:spPr>
            <a:xfrm>
              <a:off x="3363198" y="285402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3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29" name="Google Shape;164;p17"/>
            <p:cNvSpPr/>
            <p:nvPr/>
          </p:nvSpPr>
          <p:spPr>
            <a:xfrm>
              <a:off x="4848748" y="141277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5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31" name="Google Shape;166;p17"/>
            <p:cNvSpPr/>
            <p:nvPr/>
          </p:nvSpPr>
          <p:spPr>
            <a:xfrm>
              <a:off x="4848748" y="285402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7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83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99592" y="332656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2843808" y="1196752"/>
            <a:ext cx="280831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Memoria de corto plazo</a:t>
            </a:r>
          </a:p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regla 7 ± 2</a:t>
            </a:r>
            <a:endParaRPr lang="es-CL" sz="24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25" name="Google Shape;158;p17"/>
          <p:cNvSpPr/>
          <p:nvPr/>
        </p:nvSpPr>
        <p:spPr>
          <a:xfrm>
            <a:off x="3059832" y="2708920"/>
            <a:ext cx="2679300" cy="2517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857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3347864" y="3068960"/>
            <a:ext cx="2025430" cy="1932050"/>
            <a:chOff x="3363198" y="1412776"/>
            <a:chExt cx="2025430" cy="1932050"/>
          </a:xfrm>
        </p:grpSpPr>
        <p:sp>
          <p:nvSpPr>
            <p:cNvPr id="26" name="Google Shape;161;p17"/>
            <p:cNvSpPr/>
            <p:nvPr/>
          </p:nvSpPr>
          <p:spPr>
            <a:xfrm>
              <a:off x="3363198" y="141277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1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28" name="Google Shape;163;p17"/>
            <p:cNvSpPr/>
            <p:nvPr/>
          </p:nvSpPr>
          <p:spPr>
            <a:xfrm>
              <a:off x="3363198" y="285402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3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29" name="Google Shape;164;p17"/>
            <p:cNvSpPr/>
            <p:nvPr/>
          </p:nvSpPr>
          <p:spPr>
            <a:xfrm>
              <a:off x="4848748" y="141277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5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31" name="Google Shape;166;p17"/>
            <p:cNvSpPr/>
            <p:nvPr/>
          </p:nvSpPr>
          <p:spPr>
            <a:xfrm>
              <a:off x="4848748" y="2854026"/>
              <a:ext cx="53988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7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</p:grpSp>
      <p:sp>
        <p:nvSpPr>
          <p:cNvPr id="33" name="Google Shape;158;p17"/>
          <p:cNvSpPr/>
          <p:nvPr/>
        </p:nvSpPr>
        <p:spPr>
          <a:xfrm>
            <a:off x="3059832" y="2708920"/>
            <a:ext cx="2679300" cy="2517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857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19396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6BF163ED-6E79-FF4E-9D48-74D5F14A9F7D}"/>
              </a:ext>
            </a:extLst>
          </p:cNvPr>
          <p:cNvSpPr txBox="1">
            <a:spLocks/>
          </p:cNvSpPr>
          <p:nvPr/>
        </p:nvSpPr>
        <p:spPr>
          <a:xfrm>
            <a:off x="899592" y="332656"/>
            <a:ext cx="7560840" cy="565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COMUNICAR RESULTADOS DE FORMA EFECTIVA</a:t>
            </a:r>
            <a:endParaRPr lang="en-US" sz="2800" b="1" dirty="0">
              <a:solidFill>
                <a:schemeClr val="tx1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2804467" y="1054891"/>
            <a:ext cx="280831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Memoria de corto plazo</a:t>
            </a:r>
          </a:p>
          <a:p>
            <a:pPr algn="ctr"/>
            <a:r>
              <a:rPr lang="es-ES" sz="2400" dirty="0">
                <a:solidFill>
                  <a:schemeClr val="tx1">
                    <a:lumMod val="10000"/>
                  </a:schemeClr>
                </a:solidFill>
                <a:latin typeface="Calibri"/>
                <a:cs typeface="Calibri"/>
              </a:rPr>
              <a:t>regla 7 ± 2</a:t>
            </a:r>
            <a:endParaRPr lang="es-CL" sz="2400" dirty="0">
              <a:solidFill>
                <a:schemeClr val="tx1">
                  <a:lumMod val="10000"/>
                </a:schemeClr>
              </a:solidFill>
            </a:endParaRPr>
          </a:p>
        </p:txBody>
      </p:sp>
      <p:grpSp>
        <p:nvGrpSpPr>
          <p:cNvPr id="55" name="Agrupar 54"/>
          <p:cNvGrpSpPr/>
          <p:nvPr/>
        </p:nvGrpSpPr>
        <p:grpSpPr>
          <a:xfrm>
            <a:off x="2933479" y="2636912"/>
            <a:ext cx="2679300" cy="2517900"/>
            <a:chOff x="4860032" y="2780928"/>
            <a:chExt cx="2679300" cy="2517900"/>
          </a:xfrm>
        </p:grpSpPr>
        <p:sp>
          <p:nvSpPr>
            <p:cNvPr id="56" name="Google Shape;158;p17"/>
            <p:cNvSpPr/>
            <p:nvPr/>
          </p:nvSpPr>
          <p:spPr>
            <a:xfrm>
              <a:off x="4860032" y="2780928"/>
              <a:ext cx="2679300" cy="25179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 w="2857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7" name="Google Shape;161;p17"/>
            <p:cNvSpPr/>
            <p:nvPr/>
          </p:nvSpPr>
          <p:spPr>
            <a:xfrm>
              <a:off x="5219657" y="3073853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1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58" name="Google Shape;162;p17"/>
            <p:cNvSpPr/>
            <p:nvPr/>
          </p:nvSpPr>
          <p:spPr>
            <a:xfrm>
              <a:off x="5219657" y="3794478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2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59" name="Google Shape;163;p17"/>
            <p:cNvSpPr/>
            <p:nvPr/>
          </p:nvSpPr>
          <p:spPr>
            <a:xfrm>
              <a:off x="5219657" y="4515103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3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60" name="Google Shape;164;p17"/>
            <p:cNvSpPr/>
            <p:nvPr/>
          </p:nvSpPr>
          <p:spPr>
            <a:xfrm>
              <a:off x="6705207" y="3073853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tx1">
                      <a:lumMod val="25000"/>
                    </a:schemeClr>
                  </a:solidFill>
                </a:rPr>
                <a:t>5</a:t>
              </a:r>
              <a:endParaRPr b="1" dirty="0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61" name="Google Shape;165;p17"/>
            <p:cNvSpPr/>
            <p:nvPr/>
          </p:nvSpPr>
          <p:spPr>
            <a:xfrm>
              <a:off x="6705207" y="3794478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6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62" name="Google Shape;166;p17"/>
            <p:cNvSpPr/>
            <p:nvPr/>
          </p:nvSpPr>
          <p:spPr>
            <a:xfrm>
              <a:off x="6705207" y="4515103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7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  <p:sp>
          <p:nvSpPr>
            <p:cNvPr id="63" name="Google Shape;167;p17"/>
            <p:cNvSpPr/>
            <p:nvPr/>
          </p:nvSpPr>
          <p:spPr>
            <a:xfrm>
              <a:off x="5962432" y="3794478"/>
              <a:ext cx="490800" cy="4908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tx1">
                      <a:lumMod val="25000"/>
                    </a:schemeClr>
                  </a:solidFill>
                </a:rPr>
                <a:t>4</a:t>
              </a:r>
              <a:endParaRPr b="1">
                <a:solidFill>
                  <a:schemeClr val="tx1">
                    <a:lumMod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14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Personalizado 1">
      <a:dk1>
        <a:srgbClr val="B8CCE4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lásico de Office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pulento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13185</TotalTime>
  <Words>530</Words>
  <Application>Microsoft Macintosh PowerPoint</Application>
  <PresentationFormat>Presentación en pantalla (4:3)</PresentationFormat>
  <Paragraphs>132</Paragraphs>
  <Slides>22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30" baseType="lpstr">
      <vt:lpstr>ＭＳ Ｐゴシック</vt:lpstr>
      <vt:lpstr>ＭＳ Ｐゴシック</vt:lpstr>
      <vt:lpstr>Arial</vt:lpstr>
      <vt:lpstr>Calibri</vt:lpstr>
      <vt:lpstr>Courier New</vt:lpstr>
      <vt:lpstr>Source Sans Pro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naty</dc:creator>
  <cp:lastModifiedBy>Macbook</cp:lastModifiedBy>
  <cp:revision>1400</cp:revision>
  <cp:lastPrinted>2021-07-03T13:39:06Z</cp:lastPrinted>
  <dcterms:created xsi:type="dcterms:W3CDTF">2013-05-31T12:01:04Z</dcterms:created>
  <dcterms:modified xsi:type="dcterms:W3CDTF">2021-08-17T03:29:57Z</dcterms:modified>
</cp:coreProperties>
</file>

<file path=docProps/thumbnail.jpeg>
</file>